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1" r:id="rId3"/>
    <p:sldId id="265" r:id="rId4"/>
    <p:sldId id="258" r:id="rId5"/>
    <p:sldId id="267" r:id="rId6"/>
    <p:sldId id="266" r:id="rId7"/>
    <p:sldId id="260" r:id="rId8"/>
    <p:sldId id="261" r:id="rId9"/>
    <p:sldId id="271" r:id="rId10"/>
    <p:sldId id="276" r:id="rId11"/>
    <p:sldId id="262" r:id="rId12"/>
    <p:sldId id="280" r:id="rId13"/>
    <p:sldId id="264" r:id="rId14"/>
    <p:sldId id="277" r:id="rId15"/>
    <p:sldId id="263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Chyziak" initials="MC" lastIdx="1" clrIdx="0">
    <p:extLst>
      <p:ext uri="{19B8F6BF-5375-455C-9EA6-DF929625EA0E}">
        <p15:presenceInfo xmlns:p15="http://schemas.microsoft.com/office/powerpoint/2012/main" userId="98dbaae2ba283a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Chyziak" userId="98dbaae2ba283a85" providerId="Windows Live" clId="Web-{B79DB832-318B-4595-B459-0F1D958D8DD3}"/>
    <pc:docChg chg="modSld">
      <pc:chgData name="Michael Chyziak" userId="98dbaae2ba283a85" providerId="Windows Live" clId="Web-{B79DB832-318B-4595-B459-0F1D958D8DD3}" dt="2018-12-06T23:54:10.049" v="0"/>
      <pc:docMkLst>
        <pc:docMk/>
      </pc:docMkLst>
      <pc:sldChg chg="mod modShow">
        <pc:chgData name="Michael Chyziak" userId="98dbaae2ba283a85" providerId="Windows Live" clId="Web-{B79DB832-318B-4595-B459-0F1D958D8DD3}" dt="2018-12-06T23:54:10.049" v="0"/>
        <pc:sldMkLst>
          <pc:docMk/>
          <pc:sldMk cId="4188769392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2B1C68-F5FA-4C3E-A2CB-49B943947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Page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BD4BB-8A48-4BB1-A87F-BC85587CAE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FAD3-D46C-47F8-95E7-E1EB79E6E95E}" type="datetime1">
              <a:rPr lang="en-CA" smtClean="0"/>
              <a:t>2018-12-06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9B3B6-606E-4FC8-AE25-BC3140B679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2DD70-5A59-4DE3-B8B8-4F8A2821B2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394E2-C9E6-44BE-8F5A-990CD29973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005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Page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A2AB1-4FA2-4A06-B9B4-AE5E781B0822}" type="datetime1">
              <a:rPr lang="en-CA" smtClean="0"/>
              <a:t>2018-12-06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BF76B-287D-4436-9128-D1B251038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7349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E4682-4949-46E1-BB74-62B5A80C6CA9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2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971A7-4250-4805-822B-B4E179B7A9F6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435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6F9D-5969-4B6E-84A9-EF5584207AD3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58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2F9-3E36-4999-9731-2AAF13DD322B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76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D9A2-BA24-4597-8489-50B5D1625C88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5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0F96-BF93-4F4C-AFA2-1638AF327CA0}" type="datetime1">
              <a:rPr lang="en-CA" smtClean="0"/>
              <a:t>2018-12-06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95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05A28-3FC3-4124-9E54-A950C87C5882}" type="datetime1">
              <a:rPr lang="en-CA" smtClean="0"/>
              <a:t>2018-12-06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047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DCE1-F1DB-41B4-8B78-69D55A0F02BC}" type="datetime1">
              <a:rPr lang="en-CA" smtClean="0"/>
              <a:t>2018-12-06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50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AF96-4D03-467B-B25F-B40EC720376D}" type="datetime1">
              <a:rPr lang="en-CA" smtClean="0"/>
              <a:t>2018-12-06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728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3B2A192-4DFE-4278-82E3-0F8451027E42}" type="datetime1">
              <a:rPr lang="en-CA" smtClean="0"/>
              <a:t>2018-12-06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98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8095-9E1E-4CD0-B6F0-3F5ACF9B8ED2}" type="datetime1">
              <a:rPr lang="en-CA" smtClean="0"/>
              <a:t>2018-12-06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34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5A3BBD-B4FD-43A3-B5F7-7B4C07912C57}" type="datetime1">
              <a:rPr lang="en-CA" smtClean="0"/>
              <a:t>2018-12-06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C6FD28-41F9-4262-AE4B-EC67F1C7271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4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DD4E-DEDA-4D59-B61A-A84B46D00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CA" dirty="0"/>
              <a:t>Image Compression with Deep Learning Colourization (ICDLC)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21F3D-5B3D-4E71-AD29-DB8FB96D7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CA" sz="1500" dirty="0">
                <a:solidFill>
                  <a:srgbClr val="FFFFFF"/>
                </a:solidFill>
              </a:rPr>
              <a:t>Michael Chyziak – 301170717 </a:t>
            </a:r>
          </a:p>
          <a:p>
            <a:r>
              <a:rPr lang="en-CA" sz="1500" dirty="0">
                <a:solidFill>
                  <a:schemeClr val="bg1"/>
                </a:solidFill>
              </a:rPr>
              <a:t>mchyziak@sfu.ca</a:t>
            </a:r>
          </a:p>
          <a:p>
            <a:r>
              <a:rPr lang="en-CA" sz="1500" dirty="0">
                <a:solidFill>
                  <a:srgbClr val="FFFFFF"/>
                </a:solidFill>
              </a:rPr>
              <a:t>ENSC 424 – Fall 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295D0-79BC-4FE9-AC2F-9EABBF98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C6FD28-41F9-4262-AE4B-EC67F1C72719}" type="slidenum">
              <a:rPr lang="en-CA" smtClean="0"/>
              <a:pPr>
                <a:spcAft>
                  <a:spcPts val="600"/>
                </a:spcAft>
              </a:pPr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53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4FA-A9AF-4394-BDAC-359F2FD4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/>
              <a:t>Test Output Examples (cont.)</a:t>
            </a:r>
            <a:endParaRPr lang="en-CA" dirty="0"/>
          </a:p>
        </p:txBody>
      </p:sp>
      <p:pic>
        <p:nvPicPr>
          <p:cNvPr id="6" name="Content Placeholder 5" descr="A person wearing a hat&#10;&#10;Description automatically generated">
            <a:extLst>
              <a:ext uri="{FF2B5EF4-FFF2-40B4-BE49-F238E27FC236}">
                <a16:creationId xmlns:a16="http://schemas.microsoft.com/office/drawing/2014/main" id="{6481D21F-495A-4C37-85CC-55E1EE57D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51" y="2226124"/>
            <a:ext cx="3776840" cy="3776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84B86-CBE6-4FE0-9187-EB99BA82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82C6FD28-41F9-4262-AE4B-EC67F1C72719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person wearing a hat&#10;&#10;Description automatically generated">
            <a:extLst>
              <a:ext uri="{FF2B5EF4-FFF2-40B4-BE49-F238E27FC236}">
                <a16:creationId xmlns:a16="http://schemas.microsoft.com/office/drawing/2014/main" id="{0FBF3953-6B63-41C9-B391-8F5B54F25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0" y="2226124"/>
            <a:ext cx="3776840" cy="3776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F4AC3-EE7E-4CBF-9417-8FD7CE4B27B0}"/>
              </a:ext>
            </a:extLst>
          </p:cNvPr>
          <p:cNvSpPr txBox="1"/>
          <p:nvPr/>
        </p:nvSpPr>
        <p:spPr>
          <a:xfrm>
            <a:off x="8400351" y="185679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20F21-7DEE-4F9C-9775-51E2724F478F}"/>
              </a:ext>
            </a:extLst>
          </p:cNvPr>
          <p:cNvSpPr txBox="1"/>
          <p:nvPr/>
        </p:nvSpPr>
        <p:spPr>
          <a:xfrm>
            <a:off x="2139053" y="1856792"/>
            <a:ext cx="305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(PSNR = 33.5204 dB)</a:t>
            </a:r>
          </a:p>
        </p:txBody>
      </p:sp>
    </p:spTree>
    <p:extLst>
      <p:ext uri="{BB962C8B-B14F-4D97-AF65-F5344CB8AC3E}">
        <p14:creationId xmlns:p14="http://schemas.microsoft.com/office/powerpoint/2010/main" val="172738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7AE18-4ED2-42B3-938A-258676E9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 Examples and Comparisons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74825-D44D-42CC-83DF-6E529F70A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48" y="780244"/>
            <a:ext cx="3312784" cy="33127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1654BA2-23A2-49C2-ABB0-3367F36C8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780243"/>
            <a:ext cx="3312785" cy="3312785"/>
          </a:xfrm>
          <a:prstGeom prst="rect">
            <a:avLst/>
          </a:prstGeom>
        </p:spPr>
      </p:pic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436A908-B46B-4B01-8463-3F227314E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3" y="780243"/>
            <a:ext cx="3312784" cy="331278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67014-86A4-4D4B-A907-BE53EE0C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2C6FD28-41F9-4262-AE4B-EC67F1C7271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039F2-A349-4697-8366-8A076CC7AB03}"/>
              </a:ext>
            </a:extLst>
          </p:cNvPr>
          <p:cNvSpPr txBox="1"/>
          <p:nvPr/>
        </p:nvSpPr>
        <p:spPr>
          <a:xfrm>
            <a:off x="1836842" y="42849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Original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A0B382-7596-43C5-958A-DF2A55338EDF}"/>
              </a:ext>
            </a:extLst>
          </p:cNvPr>
          <p:cNvSpPr txBox="1"/>
          <p:nvPr/>
        </p:nvSpPr>
        <p:spPr>
          <a:xfrm>
            <a:off x="4795177" y="457200"/>
            <a:ext cx="270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ICDLC (PSNR = 36.6264 dB)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1B7F06-1E13-4060-8846-8DAE8F7F8D91}"/>
              </a:ext>
            </a:extLst>
          </p:cNvPr>
          <p:cNvSpPr txBox="1"/>
          <p:nvPr/>
        </p:nvSpPr>
        <p:spPr>
          <a:xfrm>
            <a:off x="8495198" y="398093"/>
            <a:ext cx="278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Colorful Image Colorization 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58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7AE18-4ED2-42B3-938A-258676E9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 Examples and Comparisons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67014-86A4-4D4B-A907-BE53EE0C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2C6FD28-41F9-4262-AE4B-EC67F1C7271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039F2-A349-4697-8366-8A076CC7AB03}"/>
              </a:ext>
            </a:extLst>
          </p:cNvPr>
          <p:cNvSpPr txBox="1"/>
          <p:nvPr/>
        </p:nvSpPr>
        <p:spPr>
          <a:xfrm>
            <a:off x="1836842" y="42849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Original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A0B382-7596-43C5-958A-DF2A55338EDF}"/>
              </a:ext>
            </a:extLst>
          </p:cNvPr>
          <p:cNvSpPr txBox="1"/>
          <p:nvPr/>
        </p:nvSpPr>
        <p:spPr>
          <a:xfrm>
            <a:off x="4795176" y="457200"/>
            <a:ext cx="270048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CA"/>
              <a:t>ICDLC (PSNR = 30.2879 dB)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1B7F06-1E13-4060-8846-8DAE8F7F8D91}"/>
              </a:ext>
            </a:extLst>
          </p:cNvPr>
          <p:cNvSpPr txBox="1"/>
          <p:nvPr/>
        </p:nvSpPr>
        <p:spPr>
          <a:xfrm>
            <a:off x="8495198" y="398093"/>
            <a:ext cx="278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Colorful Image Colorization </a:t>
            </a:r>
          </a:p>
          <a:p>
            <a:pPr algn="ctr"/>
            <a:endParaRPr lang="en-CA" dirty="0"/>
          </a:p>
        </p:txBody>
      </p:sp>
      <p:pic>
        <p:nvPicPr>
          <p:cNvPr id="3" name="Picture 4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14DBA8C1-537B-4AFA-8E35-6D5D64B2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61" y="786442"/>
            <a:ext cx="3329795" cy="3329796"/>
          </a:xfrm>
          <a:prstGeom prst="rect">
            <a:avLst/>
          </a:prstGeom>
        </p:spPr>
      </p:pic>
      <p:pic>
        <p:nvPicPr>
          <p:cNvPr id="7" name="Picture 7" descr="A person in glasses looking at the camera&#10;&#10;Description generated with high confidence">
            <a:extLst>
              <a:ext uri="{FF2B5EF4-FFF2-40B4-BE49-F238E27FC236}">
                <a16:creationId xmlns:a16="http://schemas.microsoft.com/office/drawing/2014/main" id="{5F25AAB8-3814-45B4-877C-B8D328A6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66" y="786442"/>
            <a:ext cx="3329796" cy="3329796"/>
          </a:xfrm>
          <a:prstGeom prst="rect">
            <a:avLst/>
          </a:prstGeom>
        </p:spPr>
      </p:pic>
      <p:pic>
        <p:nvPicPr>
          <p:cNvPr id="11" name="Picture 11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B42139D5-FA52-43CF-84EF-C62B5E328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7648" y="781809"/>
            <a:ext cx="3390755" cy="33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A30C-A20F-49F9-8FCF-1B5221B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ICDLC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9895-5650-463E-AEBE-57AA668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Average PSNR of Test Images ~35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ICDLC vs. JPG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F8E84-F565-4A6E-952F-1868F43C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13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34FD1-F329-44FA-B4FF-084BA6E6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98" y="2265305"/>
            <a:ext cx="4691194" cy="3712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4FC30-F64C-44D1-A9C2-89CE0F5052DE}"/>
              </a:ext>
            </a:extLst>
          </p:cNvPr>
          <p:cNvSpPr/>
          <p:nvPr/>
        </p:nvSpPr>
        <p:spPr>
          <a:xfrm>
            <a:off x="4339389" y="5093368"/>
            <a:ext cx="673769" cy="1764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929DC-5846-4B0B-98EF-3AB8280E9D72}"/>
              </a:ext>
            </a:extLst>
          </p:cNvPr>
          <p:cNvSpPr/>
          <p:nvPr/>
        </p:nvSpPr>
        <p:spPr>
          <a:xfrm>
            <a:off x="4339389" y="4405874"/>
            <a:ext cx="673769" cy="1764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832901-27B5-4490-980E-E4B9115BA627}"/>
              </a:ext>
            </a:extLst>
          </p:cNvPr>
          <p:cNvSpPr/>
          <p:nvPr/>
        </p:nvSpPr>
        <p:spPr>
          <a:xfrm>
            <a:off x="5866390" y="5320258"/>
            <a:ext cx="673769" cy="1764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1BEFE-8EC4-4228-8F57-DB9F2598212D}"/>
              </a:ext>
            </a:extLst>
          </p:cNvPr>
          <p:cNvSpPr/>
          <p:nvPr/>
        </p:nvSpPr>
        <p:spPr>
          <a:xfrm>
            <a:off x="5866390" y="4641335"/>
            <a:ext cx="673769" cy="1764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C89CAD-6422-4B5C-B426-41989727A9D5}"/>
              </a:ext>
            </a:extLst>
          </p:cNvPr>
          <p:cNvSpPr/>
          <p:nvPr/>
        </p:nvSpPr>
        <p:spPr>
          <a:xfrm>
            <a:off x="5866390" y="4859654"/>
            <a:ext cx="673769" cy="17646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AA3BC1-984B-4EB0-B068-F55FCC246EBF}"/>
              </a:ext>
            </a:extLst>
          </p:cNvPr>
          <p:cNvSpPr/>
          <p:nvPr/>
        </p:nvSpPr>
        <p:spPr>
          <a:xfrm>
            <a:off x="4339388" y="5514748"/>
            <a:ext cx="673769" cy="1764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2D37DD-44FA-4498-8190-6E90BF1C923B}"/>
              </a:ext>
            </a:extLst>
          </p:cNvPr>
          <p:cNvSpPr/>
          <p:nvPr/>
        </p:nvSpPr>
        <p:spPr>
          <a:xfrm>
            <a:off x="5866389" y="5746817"/>
            <a:ext cx="673769" cy="1764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A7C9F-8C2F-410C-9214-20DBC6542624}"/>
              </a:ext>
            </a:extLst>
          </p:cNvPr>
          <p:cNvSpPr/>
          <p:nvPr/>
        </p:nvSpPr>
        <p:spPr>
          <a:xfrm>
            <a:off x="4339388" y="3718380"/>
            <a:ext cx="673769" cy="1764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A97C0F-4EE9-4B5E-A343-37C6C589F142}"/>
              </a:ext>
            </a:extLst>
          </p:cNvPr>
          <p:cNvSpPr/>
          <p:nvPr/>
        </p:nvSpPr>
        <p:spPr>
          <a:xfrm>
            <a:off x="4339388" y="3940037"/>
            <a:ext cx="673769" cy="1764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808A0-D2B7-4B8F-A2A0-5F8E7843935F}"/>
              </a:ext>
            </a:extLst>
          </p:cNvPr>
          <p:cNvSpPr/>
          <p:nvPr/>
        </p:nvSpPr>
        <p:spPr>
          <a:xfrm>
            <a:off x="5866389" y="4175344"/>
            <a:ext cx="673769" cy="17646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E94397-EF57-4BE1-BBB8-4EF89EED46EE}"/>
              </a:ext>
            </a:extLst>
          </p:cNvPr>
          <p:cNvSpPr txBox="1">
            <a:spLocks/>
          </p:cNvSpPr>
          <p:nvPr/>
        </p:nvSpPr>
        <p:spPr>
          <a:xfrm>
            <a:off x="7669762" y="1998134"/>
            <a:ext cx="3638317" cy="35166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PNG Greyscale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80 JPG quality, 90-100 JPG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JPG Greyscale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50-60 JPG quality, 70 JPG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Currently ICDLC is slightly worse than JPG (but can be yet improved)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PSNR not ultimate calculation if good or not</a:t>
            </a:r>
          </a:p>
        </p:txBody>
      </p:sp>
    </p:spTree>
    <p:extLst>
      <p:ext uri="{BB962C8B-B14F-4D97-AF65-F5344CB8AC3E}">
        <p14:creationId xmlns:p14="http://schemas.microsoft.com/office/powerpoint/2010/main" val="330341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A45E-3F4C-4F42-B9A7-28ACF469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74B4-EBE5-4C60-BB7B-8C64A5AD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Better Edge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Longer training time (currently only 8.5 hours on Tesla K80)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Increase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Any image size as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Add fusion layer, detect more than faces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4C9D1-C5A5-4B27-8A91-142787BE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9123D8F4-96F3-48FA-9424-6DB6BD57D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50" y="1845734"/>
            <a:ext cx="1995708" cy="19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8E50-2B8A-47DB-8ED3-6C6D5B2C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F7A17-4963-4C35-BCA4-CDC60CF8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15</a:t>
            </a:fld>
            <a:endParaRPr lang="en-CA"/>
          </a:p>
        </p:txBody>
      </p:sp>
      <p:pic>
        <p:nvPicPr>
          <p:cNvPr id="4098" name="Picture 2" descr="Image result for questions">
            <a:extLst>
              <a:ext uri="{FF2B5EF4-FFF2-40B4-BE49-F238E27FC236}">
                <a16:creationId xmlns:a16="http://schemas.microsoft.com/office/drawing/2014/main" id="{17F8EE78-0F0D-4833-8CDE-747DF2373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85" y="1846263"/>
            <a:ext cx="92541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F058-DDC1-4545-81EE-DE5A60DB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D9394-FA9F-439A-ADBF-A1492E52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[1] 	R. Zhang, P. Isola and A. A. </a:t>
            </a:r>
            <a:r>
              <a:rPr lang="en-CA" dirty="0" err="1"/>
              <a:t>Efros</a:t>
            </a:r>
            <a:r>
              <a:rPr lang="en-CA" dirty="0"/>
              <a:t>, </a:t>
            </a:r>
            <a:r>
              <a:rPr lang="en-CA" i="1" dirty="0" err="1"/>
              <a:t>Colorfur</a:t>
            </a:r>
            <a:r>
              <a:rPr lang="en-CA" i="1" dirty="0"/>
              <a:t> Image Colorization. </a:t>
            </a:r>
            <a:r>
              <a:rPr lang="en-CA" dirty="0"/>
              <a:t>	</a:t>
            </a:r>
          </a:p>
          <a:p>
            <a:r>
              <a:rPr lang="en-CA" dirty="0"/>
              <a:t>[2] 	S. Iizuka, E. Simo-Serra and H. Ishikawa, "Let there be Color!: Joint End-to-end Learning of Global and Local Image Priors". 	</a:t>
            </a:r>
          </a:p>
          <a:p>
            <a:r>
              <a:rPr lang="en-CA" dirty="0"/>
              <a:t>[3] 	F. </a:t>
            </a:r>
            <a:r>
              <a:rPr lang="en-CA" dirty="0" err="1"/>
              <a:t>Chollet</a:t>
            </a:r>
            <a:r>
              <a:rPr lang="en-CA" dirty="0"/>
              <a:t>, "</a:t>
            </a:r>
            <a:r>
              <a:rPr lang="en-CA" dirty="0" err="1"/>
              <a:t>Xception</a:t>
            </a:r>
            <a:r>
              <a:rPr lang="en-CA" dirty="0"/>
              <a:t>: Deep Learning with </a:t>
            </a:r>
            <a:r>
              <a:rPr lang="en-CA" dirty="0" err="1"/>
              <a:t>Depthwise</a:t>
            </a:r>
            <a:r>
              <a:rPr lang="en-CA" dirty="0"/>
              <a:t> Separable Convolutions". 	</a:t>
            </a:r>
          </a:p>
          <a:p>
            <a:r>
              <a:rPr lang="en-CA" dirty="0"/>
              <a:t>[4] 	University of Massachusetts, "Labeled Faces in the Wild: A Database for Studying Face Recognition in Unconstrained Environments," [Online]. Available: http://vis-www.cs.umass.edu/lfw/#download. [Accessed 26 October 2018]. 	</a:t>
            </a:r>
          </a:p>
          <a:p>
            <a:r>
              <a:rPr lang="en-CA" dirty="0"/>
              <a:t>[5] 	</a:t>
            </a:r>
            <a:r>
              <a:rPr lang="en-CA" dirty="0" err="1"/>
              <a:t>taehoonlee</a:t>
            </a:r>
            <a:r>
              <a:rPr lang="en-CA" dirty="0"/>
              <a:t>, "GitHub," [Online]. Available: https://github.com/keras-team/keras-applications/blob/master/keras_applications/xception.py. [Accessed 18 November 2018]. 	</a:t>
            </a:r>
          </a:p>
          <a:p>
            <a:r>
              <a:rPr lang="en-CA" dirty="0"/>
              <a:t>[6] 	E. </a:t>
            </a:r>
            <a:r>
              <a:rPr lang="en-CA" dirty="0" err="1"/>
              <a:t>Wallner</a:t>
            </a:r>
            <a:r>
              <a:rPr lang="en-CA" dirty="0"/>
              <a:t>, "Colorizing B&amp;W Photos with Neural Networks," </a:t>
            </a:r>
            <a:r>
              <a:rPr lang="en-CA" dirty="0" err="1"/>
              <a:t>FloydHub</a:t>
            </a:r>
            <a:r>
              <a:rPr lang="en-CA" dirty="0"/>
              <a:t>, [Online]. Available: https://blog.floydhub.com/colorizing-b-w-photos-with-neural-networks/. [Accessed 27 September 2018]. 	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8BE21-376C-43B5-AB20-09D96C41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22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30DC-FA10-4B7E-B5EF-799BF3E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Overview of ICDLC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B288-9BF7-4FCE-9518-712AF0D3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Compress </a:t>
            </a:r>
            <a:r>
              <a:rPr lang="en-US" dirty="0" err="1">
                <a:cs typeface="Calibri"/>
              </a:rPr>
              <a:t>colour</a:t>
            </a:r>
            <a:r>
              <a:rPr lang="en-US" dirty="0">
                <a:cs typeface="Calibri"/>
              </a:rPr>
              <a:t> image by taking only greyscale component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3:1 compression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Keep extra side information to help "decode" image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Pass greyscale image and side information to Neural Network to </a:t>
            </a:r>
            <a:r>
              <a:rPr lang="en-US" dirty="0" err="1">
                <a:cs typeface="Calibri"/>
              </a:rPr>
              <a:t>colourize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Combine output of Network with greyscale image to get final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95402-059B-4794-86EC-38934D76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76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94156-23A5-461F-A63E-FEB670EF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Colourization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 descr="Image result for colorful image colorization">
            <a:extLst>
              <a:ext uri="{FF2B5EF4-FFF2-40B4-BE49-F238E27FC236}">
                <a16:creationId xmlns:a16="http://schemas.microsoft.com/office/drawing/2014/main" id="{15054EB2-D012-42DF-AC3E-70BDD022B3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7" y="1742260"/>
            <a:ext cx="5131653" cy="139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Image result for colourization cnn fusion">
            <a:extLst>
              <a:ext uri="{FF2B5EF4-FFF2-40B4-BE49-F238E27FC236}">
                <a16:creationId xmlns:a16="http://schemas.microsoft.com/office/drawing/2014/main" id="{3D0045E1-7011-4AA8-A856-F6FD5BE0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91" y="1437005"/>
            <a:ext cx="5118182" cy="200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2E7EA-E36A-4D6B-88CB-72FEC11E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2C6FD28-41F9-4262-AE4B-EC67F1C7271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164F8-981E-42C8-B992-453E6F25B161}"/>
              </a:ext>
            </a:extLst>
          </p:cNvPr>
          <p:cNvSpPr/>
          <p:nvPr/>
        </p:nvSpPr>
        <p:spPr>
          <a:xfrm>
            <a:off x="1747134" y="880784"/>
            <a:ext cx="278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Colorful Image Colorization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03E34-9EB2-4E97-829A-72EF143D1000}"/>
              </a:ext>
            </a:extLst>
          </p:cNvPr>
          <p:cNvSpPr/>
          <p:nvPr/>
        </p:nvSpPr>
        <p:spPr>
          <a:xfrm>
            <a:off x="6251510" y="542555"/>
            <a:ext cx="5635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Joint End-to-end Learning of Global and Local Image Priors for Automatic Image Colorization with Simultaneous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296956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9563-8E7E-435D-842F-6742B1E7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Colourization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F14A-6329-4867-8454-B10C0625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Hard to output images with vibrant                                                                                                            colours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Hard to restore original 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B8116-41EA-45B3-A881-6E136795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F971B-2EF7-44F1-969B-53CA94FF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53" y="3875887"/>
            <a:ext cx="2181225" cy="163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7892F-A6CD-4D46-995D-64C8452E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89" y="3875887"/>
            <a:ext cx="2171700" cy="163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C44AD-5FD9-4883-8703-43090BBBC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71" y="3875887"/>
            <a:ext cx="2181225" cy="1657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60E6C-6B0E-4A78-B5A5-A88E1485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916" y="1845734"/>
            <a:ext cx="1685925" cy="1704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8D1DF-80ED-47FB-BCC1-F87E89CD8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395" y="1845734"/>
            <a:ext cx="1704975" cy="1695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4C135B-3220-4B9B-94F7-27FAAE7FA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590" y="1845734"/>
            <a:ext cx="1704975" cy="1685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9EE262-B8B3-484C-B6CF-81BF4A1C1E08}"/>
              </a:ext>
            </a:extLst>
          </p:cNvPr>
          <p:cNvSpPr txBox="1"/>
          <p:nvPr/>
        </p:nvSpPr>
        <p:spPr>
          <a:xfrm>
            <a:off x="5679888" y="3506555"/>
            <a:ext cx="601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GreyScale</a:t>
            </a:r>
            <a:r>
              <a:rPr lang="en-CA" dirty="0"/>
              <a:t>                              Original                              Predicted</a:t>
            </a:r>
          </a:p>
        </p:txBody>
      </p:sp>
    </p:spTree>
    <p:extLst>
      <p:ext uri="{BB962C8B-B14F-4D97-AF65-F5344CB8AC3E}">
        <p14:creationId xmlns:p14="http://schemas.microsoft.com/office/powerpoint/2010/main" val="92337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85C8-D415-4F4C-AE40-FAE5FF2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ICDLC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0479-28EF-4CDC-8688-C739302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5</a:t>
            </a:fld>
            <a:endParaRPr lang="en-CA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D1BF05AA-3F9D-4718-81D6-8174A446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115" y="4814958"/>
            <a:ext cx="828675" cy="904875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6B4BCA0-AF01-4473-B7A1-B3FA1E231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4" y="2261893"/>
            <a:ext cx="1880507" cy="1880507"/>
          </a:xfrm>
          <a:prstGeom prst="rect">
            <a:avLst/>
          </a:prstGeom>
        </p:spPr>
      </p:pic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C4C133-675D-4D6E-A4DF-3C2E6108D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04" y="4108121"/>
            <a:ext cx="1947002" cy="1947002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C786FFF7-B5FE-47F4-A797-BBE4FC273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8" y="4105679"/>
            <a:ext cx="1947002" cy="1947002"/>
          </a:xfrm>
          <a:prstGeom prst="rect">
            <a:avLst/>
          </a:pr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A3C15FE-BA18-42BF-8353-FA21E65A0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68" y="1954099"/>
            <a:ext cx="1947002" cy="1947002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softEdge rad="12700"/>
          </a:effec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CC6494-D3E3-4A3F-9B56-8157AE55E92F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1414980" y="4072398"/>
            <a:ext cx="939222" cy="10792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5CADA72-2418-425E-974A-C81FFA834D0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71206" y="5079180"/>
            <a:ext cx="1798492" cy="2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0E52CB2-50F7-4027-9B53-1DF45A19030E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8116700" y="5079180"/>
            <a:ext cx="2180415" cy="188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5FAD520-03E6-442A-BEDC-3AFD46B831D7}"/>
              </a:ext>
            </a:extLst>
          </p:cNvPr>
          <p:cNvCxnSpPr>
            <a:stCxn id="8" idx="0"/>
            <a:endCxn id="10" idx="1"/>
          </p:cNvCxnSpPr>
          <p:nvPr/>
        </p:nvCxnSpPr>
        <p:spPr>
          <a:xfrm rot="5400000" flipH="1" flipV="1">
            <a:off x="5900076" y="425230"/>
            <a:ext cx="1180521" cy="6185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B2AB50-DDF3-431C-8FF0-D4B8CC83DC4E}"/>
              </a:ext>
            </a:extLst>
          </p:cNvPr>
          <p:cNvSpPr/>
          <p:nvPr/>
        </p:nvSpPr>
        <p:spPr>
          <a:xfrm>
            <a:off x="9323614" y="1828800"/>
            <a:ext cx="2563586" cy="424551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CF3010-C892-470C-90EC-A9DB7F970EA9}"/>
              </a:ext>
            </a:extLst>
          </p:cNvPr>
          <p:cNvSpPr txBox="1"/>
          <p:nvPr/>
        </p:nvSpPr>
        <p:spPr>
          <a:xfrm>
            <a:off x="138651" y="1847238"/>
            <a:ext cx="25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 (250x250)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F05273-6F4C-485A-9DD5-6B3D223CAAE2}"/>
              </a:ext>
            </a:extLst>
          </p:cNvPr>
          <p:cNvSpPr txBox="1"/>
          <p:nvPr/>
        </p:nvSpPr>
        <p:spPr>
          <a:xfrm>
            <a:off x="395933" y="5139998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Convert to 256x256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F85C6-3346-4801-B5E4-6EE8D08F010E}"/>
              </a:ext>
            </a:extLst>
          </p:cNvPr>
          <p:cNvSpPr txBox="1"/>
          <p:nvPr/>
        </p:nvSpPr>
        <p:spPr>
          <a:xfrm>
            <a:off x="5023746" y="2505047"/>
            <a:ext cx="300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GreyScale</a:t>
            </a:r>
            <a:r>
              <a:rPr lang="en-CA" dirty="0"/>
              <a:t> of image (PNG/JPG)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5C220F-22D4-4718-8B37-A76AD3837C88}"/>
              </a:ext>
            </a:extLst>
          </p:cNvPr>
          <p:cNvSpPr txBox="1"/>
          <p:nvPr/>
        </p:nvSpPr>
        <p:spPr>
          <a:xfrm>
            <a:off x="4568684" y="4108121"/>
            <a:ext cx="1126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Compress by 32 (8x8)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450CCE-298C-45E9-84E4-E530F9C35D42}"/>
              </a:ext>
            </a:extLst>
          </p:cNvPr>
          <p:cNvSpPr txBox="1"/>
          <p:nvPr/>
        </p:nvSpPr>
        <p:spPr>
          <a:xfrm>
            <a:off x="9483340" y="3841458"/>
            <a:ext cx="2403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COMPRESSED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CDED58-1F51-4010-8BA1-E01C2ACE9DD7}"/>
              </a:ext>
            </a:extLst>
          </p:cNvPr>
          <p:cNvSpPr txBox="1"/>
          <p:nvPr/>
        </p:nvSpPr>
        <p:spPr>
          <a:xfrm>
            <a:off x="8194296" y="4288845"/>
            <a:ext cx="116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Save </a:t>
            </a:r>
            <a:r>
              <a:rPr lang="en-CA" dirty="0" err="1"/>
              <a:t>CbCr</a:t>
            </a:r>
            <a:r>
              <a:rPr lang="en-CA" dirty="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388870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6856-4493-4C2F-898C-1BAF08E8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ICDLC Decoding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CB98B-C762-4473-BB8F-0EA51D8B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6</a:t>
            </a:fld>
            <a:endParaRPr lang="en-CA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61123011-008B-4EF3-B635-50500CA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70" y="4841026"/>
            <a:ext cx="828675" cy="904875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02B43A7-D7F3-4696-A350-1E45548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3" y="1980167"/>
            <a:ext cx="1947002" cy="1947002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softEdge rad="127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0566AA-5D6E-4AF9-AC3C-7CD7A293633E}"/>
              </a:ext>
            </a:extLst>
          </p:cNvPr>
          <p:cNvSpPr/>
          <p:nvPr/>
        </p:nvSpPr>
        <p:spPr>
          <a:xfrm>
            <a:off x="423969" y="1854868"/>
            <a:ext cx="2563586" cy="424551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C978E-9A30-4DF4-BA12-67B7E494632F}"/>
              </a:ext>
            </a:extLst>
          </p:cNvPr>
          <p:cNvSpPr txBox="1"/>
          <p:nvPr/>
        </p:nvSpPr>
        <p:spPr>
          <a:xfrm>
            <a:off x="583695" y="3867526"/>
            <a:ext cx="2403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COMPRESSED DATA</a:t>
            </a:r>
          </a:p>
        </p:txBody>
      </p:sp>
      <p:pic>
        <p:nvPicPr>
          <p:cNvPr id="11" name="Picture 10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7B66EFDA-23AE-49FB-90C0-C01151C80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68" y="2557998"/>
            <a:ext cx="1995708" cy="19470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873DED-07EE-4DB8-85E5-1E31F362A364}"/>
              </a:ext>
            </a:extLst>
          </p:cNvPr>
          <p:cNvSpPr txBox="1"/>
          <p:nvPr/>
        </p:nvSpPr>
        <p:spPr>
          <a:xfrm>
            <a:off x="3442469" y="2628541"/>
            <a:ext cx="104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Detect Edges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9D3BE470-C5E7-42F0-A516-244D0A645CD8}"/>
              </a:ext>
            </a:extLst>
          </p:cNvPr>
          <p:cNvSpPr/>
          <p:nvPr/>
        </p:nvSpPr>
        <p:spPr>
          <a:xfrm>
            <a:off x="6471386" y="4505000"/>
            <a:ext cx="2069432" cy="1450757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Neural Network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99BD456-453C-41AE-9A2F-CC221B03F931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556634" y="3725874"/>
            <a:ext cx="3921171" cy="1504505"/>
          </a:xfrm>
          <a:prstGeom prst="bentConnector3">
            <a:avLst>
              <a:gd name="adj1" fmla="val 31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868DF77-9785-4F27-A55B-8617345A6303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2226145" y="5230379"/>
            <a:ext cx="4251660" cy="63085"/>
          </a:xfrm>
          <a:prstGeom prst="bentConnector3">
            <a:avLst>
              <a:gd name="adj1" fmla="val 245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7D77F9-DE9B-41CD-82E7-31CE2561506D}"/>
              </a:ext>
            </a:extLst>
          </p:cNvPr>
          <p:cNvCxnSpPr>
            <a:stCxn id="11" idx="2"/>
            <a:endCxn id="25" idx="2"/>
          </p:cNvCxnSpPr>
          <p:nvPr/>
        </p:nvCxnSpPr>
        <p:spPr>
          <a:xfrm rot="16200000" flipH="1">
            <a:off x="5526824" y="4279397"/>
            <a:ext cx="725379" cy="117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DEB2470-9132-4795-9880-B8CDAC5BDE7A}"/>
              </a:ext>
            </a:extLst>
          </p:cNvPr>
          <p:cNvSpPr/>
          <p:nvPr/>
        </p:nvSpPr>
        <p:spPr>
          <a:xfrm>
            <a:off x="9033682" y="1962407"/>
            <a:ext cx="2563586" cy="424551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AD110-C262-43F0-ABE9-D71542AF3FAF}"/>
              </a:ext>
            </a:extLst>
          </p:cNvPr>
          <p:cNvSpPr txBox="1"/>
          <p:nvPr/>
        </p:nvSpPr>
        <p:spPr>
          <a:xfrm>
            <a:off x="9364171" y="4784867"/>
            <a:ext cx="2403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PREDICTED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73862F-03D3-4410-B97A-474F484855E6}"/>
              </a:ext>
            </a:extLst>
          </p:cNvPr>
          <p:cNvSpPr txBox="1"/>
          <p:nvPr/>
        </p:nvSpPr>
        <p:spPr>
          <a:xfrm>
            <a:off x="3704472" y="5310674"/>
            <a:ext cx="261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 Greyscale, 8x8 </a:t>
            </a:r>
            <a:r>
              <a:rPr lang="en-CA" dirty="0" err="1"/>
              <a:t>CbCr</a:t>
            </a:r>
            <a:r>
              <a:rPr lang="en-CA" dirty="0"/>
              <a:t>, Edge into Network</a:t>
            </a:r>
          </a:p>
        </p:txBody>
      </p:sp>
      <p:pic>
        <p:nvPicPr>
          <p:cNvPr id="53" name="Picture 5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B135FA8-9909-41FC-BA58-D20FC7018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74" y="2368915"/>
            <a:ext cx="1947002" cy="1947002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2A5C302-4384-4544-A94E-6AB464ED3EF5}"/>
              </a:ext>
            </a:extLst>
          </p:cNvPr>
          <p:cNvCxnSpPr>
            <a:stCxn id="25" idx="3"/>
            <a:endCxn id="53" idx="1"/>
          </p:cNvCxnSpPr>
          <p:nvPr/>
        </p:nvCxnSpPr>
        <p:spPr>
          <a:xfrm rot="5400000" flipH="1" flipV="1">
            <a:off x="7801272" y="3047246"/>
            <a:ext cx="1245532" cy="1835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5A61EFC-8044-4001-B325-66E6FBB27B7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630325" y="2953668"/>
            <a:ext cx="1673043" cy="5778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1AF0208-5202-449D-9641-AC13AAA5DA7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2630325" y="2174540"/>
            <a:ext cx="6711649" cy="1167876"/>
          </a:xfrm>
          <a:prstGeom prst="bentConnector3">
            <a:avLst>
              <a:gd name="adj1" fmla="val 64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C6EF7C7-DAEA-4D2C-B57A-91EC81B8B828}"/>
              </a:ext>
            </a:extLst>
          </p:cNvPr>
          <p:cNvSpPr txBox="1"/>
          <p:nvPr/>
        </p:nvSpPr>
        <p:spPr>
          <a:xfrm>
            <a:off x="7095137" y="2096884"/>
            <a:ext cx="170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Combine Greyscale with predicted </a:t>
            </a:r>
            <a:r>
              <a:rPr lang="en-CA" dirty="0" err="1"/>
              <a:t>CbCr</a:t>
            </a:r>
            <a:r>
              <a:rPr lang="en-CA" dirty="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72036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C7A7-542C-475A-A6EF-2C5B3011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ICDLC Deep Neural Network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3796C-735F-4E90-856C-60E5850E0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Based of </a:t>
            </a:r>
            <a:r>
              <a:rPr lang="en-CA" dirty="0" err="1"/>
              <a:t>Xception</a:t>
            </a:r>
            <a:r>
              <a:rPr lang="en-CA" dirty="0"/>
              <a:t>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Change “Entry flow” from </a:t>
            </a:r>
          </a:p>
          <a:p>
            <a:pPr marL="0" indent="0">
              <a:buNone/>
            </a:pPr>
            <a:r>
              <a:rPr lang="en-CA" dirty="0"/>
              <a:t>299x299x3 to 256x256x4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Change “Exit flow” to be </a:t>
            </a:r>
          </a:p>
          <a:p>
            <a:pPr marL="0" indent="0">
              <a:buNone/>
            </a:pPr>
            <a:r>
              <a:rPr lang="en-CA" dirty="0"/>
              <a:t>inverse of “Entry flow”, with</a:t>
            </a:r>
          </a:p>
          <a:p>
            <a:pPr marL="0" indent="0">
              <a:buNone/>
            </a:pPr>
            <a:r>
              <a:rPr lang="en-CA" dirty="0" err="1"/>
              <a:t>MaxPooling</a:t>
            </a:r>
            <a:r>
              <a:rPr lang="en-CA" dirty="0"/>
              <a:t> being replace by</a:t>
            </a:r>
          </a:p>
          <a:p>
            <a:pPr marL="0" indent="0">
              <a:buNone/>
            </a:pPr>
            <a:r>
              <a:rPr lang="en-CA" dirty="0"/>
              <a:t>UpSampling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Network output 256x256x2, </a:t>
            </a:r>
          </a:p>
          <a:p>
            <a:pPr marL="0" indent="0">
              <a:buNone/>
            </a:pPr>
            <a:r>
              <a:rPr lang="en-CA" dirty="0"/>
              <a:t>corresponding to predicted </a:t>
            </a:r>
            <a:r>
              <a:rPr lang="en-CA" dirty="0" err="1"/>
              <a:t>CbCr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values of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20F69-FF44-4C33-B340-8AE9123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7</a:t>
            </a:fld>
            <a:endParaRPr lang="en-CA"/>
          </a:p>
        </p:txBody>
      </p:sp>
      <p:pic>
        <p:nvPicPr>
          <p:cNvPr id="2052" name="Picture 4" descr="Image result for Xception network">
            <a:extLst>
              <a:ext uri="{FF2B5EF4-FFF2-40B4-BE49-F238E27FC236}">
                <a16:creationId xmlns:a16="http://schemas.microsoft.com/office/drawing/2014/main" id="{211E5F5B-0070-454B-9EF9-E4CD0EDF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37" y="1806502"/>
            <a:ext cx="6343219" cy="435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A23AABEB-2ABC-4BC5-A8E8-24BDC8437357}"/>
              </a:ext>
            </a:extLst>
          </p:cNvPr>
          <p:cNvSpPr/>
          <p:nvPr/>
        </p:nvSpPr>
        <p:spPr>
          <a:xfrm>
            <a:off x="8562573" y="2481043"/>
            <a:ext cx="2328584" cy="22594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58637-A0FA-4E2B-9440-328276EF213F}"/>
              </a:ext>
            </a:extLst>
          </p:cNvPr>
          <p:cNvCxnSpPr/>
          <p:nvPr/>
        </p:nvCxnSpPr>
        <p:spPr>
          <a:xfrm>
            <a:off x="5486400" y="2205790"/>
            <a:ext cx="10507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9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7AAF-5DC6-4A78-859B-D551D392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Output Examples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C9F24AD-4853-4B3F-ABA5-7592455F6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09" y="1846263"/>
            <a:ext cx="7592708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6BAE-E9B7-4D00-B5FC-45AE07CF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FD28-41F9-4262-AE4B-EC67F1C72719}" type="slidenum">
              <a:rPr lang="en-CA" smtClean="0"/>
              <a:t>8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A4775-8B32-4E4E-BFAA-FAD62A4B3859}"/>
              </a:ext>
            </a:extLst>
          </p:cNvPr>
          <p:cNvSpPr txBox="1"/>
          <p:nvPr/>
        </p:nvSpPr>
        <p:spPr>
          <a:xfrm>
            <a:off x="1097280" y="2133600"/>
            <a:ext cx="1080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Predicted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F8AEF-2134-4DD1-B418-15D06AC7C440}"/>
              </a:ext>
            </a:extLst>
          </p:cNvPr>
          <p:cNvSpPr txBox="1"/>
          <p:nvPr/>
        </p:nvSpPr>
        <p:spPr>
          <a:xfrm>
            <a:off x="1097280" y="4283242"/>
            <a:ext cx="1080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246433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4FA-A9AF-4394-BDAC-359F2FD4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/>
              <a:t>Test Output Examples (cont.)</a:t>
            </a:r>
            <a:endParaRPr lang="en-CA" dirty="0"/>
          </a:p>
        </p:txBody>
      </p:sp>
      <p:pic>
        <p:nvPicPr>
          <p:cNvPr id="6" name="Content Placeholder 5" descr="A person wearing a hat&#10;&#10;Description automatically generated">
            <a:extLst>
              <a:ext uri="{FF2B5EF4-FFF2-40B4-BE49-F238E27FC236}">
                <a16:creationId xmlns:a16="http://schemas.microsoft.com/office/drawing/2014/main" id="{6481D21F-495A-4C37-85CC-55E1EE57D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51" y="2226124"/>
            <a:ext cx="3776840" cy="3776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84B86-CBE6-4FE0-9187-EB99BA82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82C6FD28-41F9-4262-AE4B-EC67F1C72719}" type="slidenum">
              <a:rPr lang="en-CA" smtClean="0"/>
              <a:t>9</a:t>
            </a:fld>
            <a:endParaRPr lang="en-CA"/>
          </a:p>
        </p:txBody>
      </p:sp>
      <p:pic>
        <p:nvPicPr>
          <p:cNvPr id="8" name="Picture 7" descr="A person wearing a hat&#10;&#10;Description automatically generated">
            <a:extLst>
              <a:ext uri="{FF2B5EF4-FFF2-40B4-BE49-F238E27FC236}">
                <a16:creationId xmlns:a16="http://schemas.microsoft.com/office/drawing/2014/main" id="{0FBF3953-6B63-41C9-B391-8F5B54F25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0" y="2226124"/>
            <a:ext cx="3776840" cy="37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21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316</Words>
  <Application>Microsoft Office PowerPoint</Application>
  <PresentationFormat>Widescreen</PresentationFormat>
  <Paragraphs>96</Paragraphs>
  <Slides>16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</vt:lpstr>
      <vt:lpstr>Image Compression with Deep Learning Colourization (ICDLC)</vt:lpstr>
      <vt:lpstr>Overview of ICDLC</vt:lpstr>
      <vt:lpstr>Current Colourization</vt:lpstr>
      <vt:lpstr>Problems with Colourization</vt:lpstr>
      <vt:lpstr>ICDLC Encoding</vt:lpstr>
      <vt:lpstr>ICDLC Decoding</vt:lpstr>
      <vt:lpstr>ICDLC Deep Neural Network Overview</vt:lpstr>
      <vt:lpstr>Test Output Examples</vt:lpstr>
      <vt:lpstr>Test Output Examples (cont.)</vt:lpstr>
      <vt:lpstr>Test Output Examples (cont.)</vt:lpstr>
      <vt:lpstr>Custom Examples and Comparisons</vt:lpstr>
      <vt:lpstr>Custom Examples and Comparisons</vt:lpstr>
      <vt:lpstr>ICDLC Results</vt:lpstr>
      <vt:lpstr>Future Improvements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with Deep Learning Colourization (ICDLC)</dc:title>
  <dc:creator>Michael Chyziak</dc:creator>
  <cp:lastModifiedBy>Michael Chyziak</cp:lastModifiedBy>
  <cp:revision>78</cp:revision>
  <dcterms:created xsi:type="dcterms:W3CDTF">2018-12-06T05:02:44Z</dcterms:created>
  <dcterms:modified xsi:type="dcterms:W3CDTF">2018-12-07T00:08:17Z</dcterms:modified>
</cp:coreProperties>
</file>